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-italic.fntdata"/><Relationship Id="rId16" Type="http://schemas.openxmlformats.org/officeDocument/2006/relationships/slide" Target="slides/slide11.xml"/><Relationship Id="rId38" Type="http://schemas.openxmlformats.org/officeDocument/2006/relationships/font" Target="fonts/Robo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2bb142184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2bb142184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2bb142184b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2bb142184b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bb142184b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2bb142184b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2bb142184b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2bb142184b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2bb142184b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2bb142184b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2bb142184b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2bb142184b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2bb142184b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2bb142184b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2bb142184b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2bb142184b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2b033701eb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2b033701eb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2bb142184b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2bb142184b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2bb142184b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2bb142184b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2bb142184b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2bb142184b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2bb142184b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2bb142184b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2bb142184b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2bb142184b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2bb142184b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2bb142184b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2bb142184b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2bb142184b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2bb142184b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2bb142184b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2bb142184b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2bb142184b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2bb142184b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2bb142184b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2bb142184b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2bb142184b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2bb142184b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2bb142184b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2bb142184b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2bb142184b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2bb142184b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2bb142184b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2bb142184b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2bb142184b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bb142184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bb142184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2bb142184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2bb142184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bb142184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bb142184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2bb142184b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2bb142184b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bb142184b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bb142184b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2bb142184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2bb142184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12495" l="0" r="0" t="12502"/>
          <a:stretch/>
        </p:blipFill>
        <p:spPr>
          <a:xfrm>
            <a:off x="15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90250" y="526350"/>
            <a:ext cx="7133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onsolas"/>
                <a:ea typeface="Consolas"/>
                <a:cs typeface="Consolas"/>
                <a:sym typeface="Consolas"/>
              </a:rPr>
              <a:t>Parameterized Complexity of</a:t>
            </a:r>
            <a:endParaRPr b="1" sz="4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onsolas"/>
                <a:ea typeface="Consolas"/>
                <a:cs typeface="Consolas"/>
                <a:sym typeface="Consolas"/>
              </a:rPr>
              <a:t>Small Decision Tree Learning.</a:t>
            </a:r>
            <a:endParaRPr b="1" sz="4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490250" y="4343100"/>
            <a:ext cx="7713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Ordyniak, S., &amp; Szeider, S. (2021).</a:t>
            </a:r>
            <a:endParaRPr b="1" sz="130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Proceedings of the AAAI Conference on Artificial Intelligence, 35 (7), 6454-6462.</a:t>
            </a:r>
            <a:endParaRPr b="1" sz="130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1116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/>
        </p:nvSpPr>
        <p:spPr>
          <a:xfrm>
            <a:off x="0" y="47433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code: https://github.com/sueszli/optimal-tree-solver/blob/main/docs/grading.md</a:t>
            </a:r>
            <a:endParaRPr sz="7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650" y="191525"/>
            <a:ext cx="7396697" cy="449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 rot="-1482676">
            <a:off x="229813" y="2727258"/>
            <a:ext cx="601370" cy="8004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B6D7A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6611575" y="191525"/>
            <a:ext cx="232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18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up, looks right!</a:t>
            </a:r>
            <a:endParaRPr sz="18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1116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4800" y="1326262"/>
            <a:ext cx="4094873" cy="249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 txBox="1"/>
          <p:nvPr/>
        </p:nvSpPr>
        <p:spPr>
          <a:xfrm>
            <a:off x="109375" y="1632900"/>
            <a:ext cx="54489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data schema</a:t>
            </a: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:  [presentation grade, accept grade 3/4, oral grade]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labels:       [1, 2, 3, 4, 5]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1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 sz="11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ut </a:t>
            </a:r>
            <a:r>
              <a:rPr i="1" lang="en" sz="11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1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in paper</a:t>
            </a:r>
            <a:endParaRPr sz="11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plit:        we try to find a perfect decision boundary, full acc.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              </a:t>
            </a: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o entropy metrics, just brute forcing combinations.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ree </a:t>
            </a: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depth:  3 (longest root-to-leaf path)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tree size:   8 (count of non-leaf nodes)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1116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/>
        </p:nvSpPr>
        <p:spPr>
          <a:xfrm>
            <a:off x="232250" y="1979100"/>
            <a:ext cx="49128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w</a:t>
            </a:r>
            <a:r>
              <a:rPr lang="en" sz="13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e prefer decision trees to be</a:t>
            </a:r>
            <a:r>
              <a:rPr lang="en" sz="13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small in depth/size:</a:t>
            </a:r>
            <a:endParaRPr sz="13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- easier to interpret</a:t>
            </a:r>
            <a:endParaRPr sz="13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- use fewer, more robust features</a:t>
            </a:r>
            <a:endParaRPr sz="13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626" y="945700"/>
            <a:ext cx="3287326" cy="325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1116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/>
        </p:nvSpPr>
        <p:spPr>
          <a:xfrm>
            <a:off x="637500" y="1263075"/>
            <a:ext cx="7869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problems:</a:t>
            </a:r>
            <a:endParaRPr sz="25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- minimum decision tree size (DTS)</a:t>
            </a:r>
            <a:endParaRPr sz="25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- minimum decision tree depth (DTD)</a:t>
            </a:r>
            <a:endParaRPr sz="25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" name="Google Shape;155;p25"/>
          <p:cNvSpPr txBox="1"/>
          <p:nvPr/>
        </p:nvSpPr>
        <p:spPr>
          <a:xfrm>
            <a:off x="637500" y="3615400"/>
            <a:ext cx="7869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decision problems.</a:t>
            </a:r>
            <a:endParaRPr sz="13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but our algorithms also provide the solution.</a:t>
            </a:r>
            <a:endParaRPr sz="13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6"/>
          <p:cNvPicPr preferRelativeResize="0"/>
          <p:nvPr/>
        </p:nvPicPr>
        <p:blipFill rotWithShape="1">
          <a:blip r:embed="rId3">
            <a:alphaModFix/>
          </a:blip>
          <a:srcRect b="12495" l="0" r="0" t="12502"/>
          <a:stretch/>
        </p:blipFill>
        <p:spPr>
          <a:xfrm>
            <a:off x="15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490250" y="4343100"/>
            <a:ext cx="7713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Ordyniak, S., &amp; Szeider, S. (2021).</a:t>
            </a:r>
            <a:endParaRPr b="1" sz="13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Proceedings of the AAAI Conference on Artificial Intelligence, 35 (7), 6454-6462.</a:t>
            </a:r>
            <a:endParaRPr b="1" sz="13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2" name="Google Shape;162;p26"/>
          <p:cNvSpPr txBox="1"/>
          <p:nvPr>
            <p:ph type="title"/>
          </p:nvPr>
        </p:nvSpPr>
        <p:spPr>
          <a:xfrm>
            <a:off x="490250" y="526350"/>
            <a:ext cx="7133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AFAFA"/>
                </a:solidFill>
                <a:latin typeface="Consolas"/>
                <a:ea typeface="Consolas"/>
                <a:cs typeface="Consolas"/>
                <a:sym typeface="Consolas"/>
              </a:rPr>
              <a:t>Parameterized</a:t>
            </a:r>
            <a:endParaRPr b="1" sz="4800">
              <a:solidFill>
                <a:srgbClr val="FAFAFA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AFAFA"/>
                </a:solidFill>
                <a:latin typeface="Consolas"/>
                <a:ea typeface="Consolas"/>
                <a:cs typeface="Consolas"/>
                <a:sym typeface="Consolas"/>
              </a:rPr>
              <a:t>Complexity</a:t>
            </a:r>
            <a:r>
              <a:rPr b="1" lang="en" sz="4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of</a:t>
            </a:r>
            <a:endParaRPr b="1" sz="4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Small Decision Tree Learning.</a:t>
            </a:r>
            <a:endParaRPr b="1" sz="4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/>
          <p:nvPr/>
        </p:nvSpPr>
        <p:spPr>
          <a:xfrm>
            <a:off x="6606050" y="4149150"/>
            <a:ext cx="1689925" cy="95900"/>
          </a:xfrm>
          <a:custGeom>
            <a:rect b="b" l="l" r="r" t="t"/>
            <a:pathLst>
              <a:path extrusionOk="0" h="3836" w="67597">
                <a:moveTo>
                  <a:pt x="0" y="2868"/>
                </a:moveTo>
                <a:cubicBezTo>
                  <a:pt x="2058" y="1497"/>
                  <a:pt x="4975" y="4286"/>
                  <a:pt x="7374" y="3687"/>
                </a:cubicBezTo>
                <a:cubicBezTo>
                  <a:pt x="12813" y="2329"/>
                  <a:pt x="19157" y="361"/>
                  <a:pt x="24171" y="2868"/>
                </a:cubicBezTo>
                <a:cubicBezTo>
                  <a:pt x="25759" y="3662"/>
                  <a:pt x="27312" y="820"/>
                  <a:pt x="29087" y="820"/>
                </a:cubicBezTo>
                <a:cubicBezTo>
                  <a:pt x="31246" y="820"/>
                  <a:pt x="33073" y="2868"/>
                  <a:pt x="35232" y="2868"/>
                </a:cubicBezTo>
                <a:cubicBezTo>
                  <a:pt x="36789" y="2868"/>
                  <a:pt x="37362" y="0"/>
                  <a:pt x="38919" y="0"/>
                </a:cubicBezTo>
                <a:cubicBezTo>
                  <a:pt x="40935" y="0"/>
                  <a:pt x="42229" y="2868"/>
                  <a:pt x="44245" y="2868"/>
                </a:cubicBezTo>
                <a:cubicBezTo>
                  <a:pt x="46579" y="2868"/>
                  <a:pt x="48536" y="-157"/>
                  <a:pt x="50800" y="410"/>
                </a:cubicBezTo>
                <a:cubicBezTo>
                  <a:pt x="52756" y="900"/>
                  <a:pt x="54110" y="3278"/>
                  <a:pt x="56126" y="3278"/>
                </a:cubicBezTo>
                <a:cubicBezTo>
                  <a:pt x="58081" y="3278"/>
                  <a:pt x="59555" y="347"/>
                  <a:pt x="61452" y="820"/>
                </a:cubicBezTo>
                <a:cubicBezTo>
                  <a:pt x="63457" y="1320"/>
                  <a:pt x="66672" y="3487"/>
                  <a:pt x="67597" y="1639"/>
                </a:cubicBezTo>
              </a:path>
            </a:pathLst>
          </a:custGeom>
          <a:noFill/>
          <a:ln cap="flat" cmpd="sng" w="28575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Google Shape;168;p27"/>
          <p:cNvSpPr txBox="1"/>
          <p:nvPr/>
        </p:nvSpPr>
        <p:spPr>
          <a:xfrm>
            <a:off x="536700" y="678450"/>
            <a:ext cx="80706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traditional complexity theory:</a:t>
            </a:r>
            <a:endParaRPr b="1"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finding minimal (size/depth) decision trees is NP-hard (Hyafil &amp; Rivast, 1976).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- no known polynomial-time algorithm exists for all instances unless P=NP.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- finding solution is computationally intractable for large inputs.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parameterized complexity theory:</a:t>
            </a:r>
            <a:endParaRPr b="1"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contribution of this paper.</a:t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problem is fixed-parameter tractable.</a:t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= problem is feasible for small problem parameter values, despite NP-hardness.</a:t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= runtime is polynomial in the input size, but exponential in some problem parameters.</a:t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/>
          <p:nvPr/>
        </p:nvSpPr>
        <p:spPr>
          <a:xfrm>
            <a:off x="6606050" y="4149150"/>
            <a:ext cx="1689925" cy="95900"/>
          </a:xfrm>
          <a:custGeom>
            <a:rect b="b" l="l" r="r" t="t"/>
            <a:pathLst>
              <a:path extrusionOk="0" h="3836" w="67597">
                <a:moveTo>
                  <a:pt x="0" y="2868"/>
                </a:moveTo>
                <a:cubicBezTo>
                  <a:pt x="2058" y="1497"/>
                  <a:pt x="4975" y="4286"/>
                  <a:pt x="7374" y="3687"/>
                </a:cubicBezTo>
                <a:cubicBezTo>
                  <a:pt x="12813" y="2329"/>
                  <a:pt x="19157" y="361"/>
                  <a:pt x="24171" y="2868"/>
                </a:cubicBezTo>
                <a:cubicBezTo>
                  <a:pt x="25759" y="3662"/>
                  <a:pt x="27312" y="820"/>
                  <a:pt x="29087" y="820"/>
                </a:cubicBezTo>
                <a:cubicBezTo>
                  <a:pt x="31246" y="820"/>
                  <a:pt x="33073" y="2868"/>
                  <a:pt x="35232" y="2868"/>
                </a:cubicBezTo>
                <a:cubicBezTo>
                  <a:pt x="36789" y="2868"/>
                  <a:pt x="37362" y="0"/>
                  <a:pt x="38919" y="0"/>
                </a:cubicBezTo>
                <a:cubicBezTo>
                  <a:pt x="40935" y="0"/>
                  <a:pt x="42229" y="2868"/>
                  <a:pt x="44245" y="2868"/>
                </a:cubicBezTo>
                <a:cubicBezTo>
                  <a:pt x="46579" y="2868"/>
                  <a:pt x="48536" y="-157"/>
                  <a:pt x="50800" y="410"/>
                </a:cubicBezTo>
                <a:cubicBezTo>
                  <a:pt x="52756" y="900"/>
                  <a:pt x="54110" y="3278"/>
                  <a:pt x="56126" y="3278"/>
                </a:cubicBezTo>
                <a:cubicBezTo>
                  <a:pt x="58081" y="3278"/>
                  <a:pt x="59555" y="347"/>
                  <a:pt x="61452" y="820"/>
                </a:cubicBezTo>
                <a:cubicBezTo>
                  <a:pt x="63457" y="1320"/>
                  <a:pt x="66672" y="3487"/>
                  <a:pt x="67597" y="1639"/>
                </a:cubicBezTo>
              </a:path>
            </a:pathLst>
          </a:custGeom>
          <a:noFill/>
          <a:ln cap="flat" cmpd="sng" w="28575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4" name="Google Shape;174;p28"/>
          <p:cNvSpPr txBox="1"/>
          <p:nvPr/>
        </p:nvSpPr>
        <p:spPr>
          <a:xfrm>
            <a:off x="536700" y="678450"/>
            <a:ext cx="80706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b="1"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raditional complexity theory:</a:t>
            </a:r>
            <a:endParaRPr b="1"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finding minimal (size/depth) decision trees is NP-hard (Hyafil &amp; Rivast, 1976).</a:t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- no known polynomial-time algorithm exists for all instances unless P=NP.</a:t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- finding solution is computationally intractable for large inputs.</a:t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parameterized complexity theory:</a:t>
            </a:r>
            <a:endParaRPr b="1"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contribution of this paper.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problem is fixed-parameter tractable.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= problem is feasible for small problem parameter values, despite NP-hardness.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= runtime is polynomial in the input size, but exponential in some problem parameters.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6557750" y="4245050"/>
            <a:ext cx="2240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how do you find these?</a:t>
            </a:r>
            <a:endParaRPr sz="13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/>
        </p:nvSpPr>
        <p:spPr>
          <a:xfrm>
            <a:off x="362550" y="498750"/>
            <a:ext cx="84189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roblem becomes </a:t>
            </a:r>
            <a:r>
              <a:rPr i="1" lang="en">
                <a:solidFill>
                  <a:srgbClr val="0C1116"/>
                </a:solidFill>
                <a:latin typeface="Consolas"/>
                <a:ea typeface="Consolas"/>
                <a:cs typeface="Consolas"/>
                <a:sym typeface="Consolas"/>
              </a:rPr>
              <a:t>fixed-parameter tractable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when parametrized by: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- solution size/depth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- maximum domain size </a:t>
            </a:r>
            <a:r>
              <a:rPr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(max value range of any feature)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- maximum hamming distance </a:t>
            </a:r>
            <a:r>
              <a:rPr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(max num of features that differ between any 2 examples.)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81" name="Google Shape;1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225" y="2867902"/>
            <a:ext cx="5878574" cy="46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9"/>
          <p:cNvSpPr/>
          <p:nvPr/>
        </p:nvSpPr>
        <p:spPr>
          <a:xfrm rot="-5400000">
            <a:off x="1862128" y="3626869"/>
            <a:ext cx="591087" cy="164318"/>
          </a:xfrm>
          <a:custGeom>
            <a:rect b="b" l="l" r="r" t="t"/>
            <a:pathLst>
              <a:path extrusionOk="0" h="9323" w="41241">
                <a:moveTo>
                  <a:pt x="0" y="3587"/>
                </a:moveTo>
                <a:cubicBezTo>
                  <a:pt x="8740" y="3587"/>
                  <a:pt x="17480" y="3587"/>
                  <a:pt x="26220" y="3587"/>
                </a:cubicBezTo>
                <a:cubicBezTo>
                  <a:pt x="29770" y="3587"/>
                  <a:pt x="33321" y="3587"/>
                  <a:pt x="36871" y="3587"/>
                </a:cubicBezTo>
                <a:cubicBezTo>
                  <a:pt x="37964" y="3587"/>
                  <a:pt x="41242" y="3587"/>
                  <a:pt x="40149" y="3587"/>
                </a:cubicBezTo>
                <a:cubicBezTo>
                  <a:pt x="36823" y="3587"/>
                  <a:pt x="30726" y="3636"/>
                  <a:pt x="30726" y="310"/>
                </a:cubicBezTo>
                <a:cubicBezTo>
                  <a:pt x="30726" y="-675"/>
                  <a:pt x="32488" y="1253"/>
                  <a:pt x="33184" y="1949"/>
                </a:cubicBezTo>
                <a:cubicBezTo>
                  <a:pt x="34873" y="3638"/>
                  <a:pt x="37012" y="5056"/>
                  <a:pt x="39329" y="5636"/>
                </a:cubicBezTo>
                <a:cubicBezTo>
                  <a:pt x="39921" y="5784"/>
                  <a:pt x="39102" y="3849"/>
                  <a:pt x="38510" y="3997"/>
                </a:cubicBezTo>
                <a:cubicBezTo>
                  <a:pt x="35569" y="4733"/>
                  <a:pt x="32491" y="6610"/>
                  <a:pt x="31136" y="9323"/>
                </a:cubicBezTo>
              </a:path>
            </a:pathLst>
          </a:cu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3" name="Google Shape;183;p29"/>
          <p:cNvSpPr/>
          <p:nvPr/>
        </p:nvSpPr>
        <p:spPr>
          <a:xfrm rot="-5400000">
            <a:off x="6099853" y="3626869"/>
            <a:ext cx="591087" cy="164318"/>
          </a:xfrm>
          <a:custGeom>
            <a:rect b="b" l="l" r="r" t="t"/>
            <a:pathLst>
              <a:path extrusionOk="0" h="9323" w="41241">
                <a:moveTo>
                  <a:pt x="0" y="3587"/>
                </a:moveTo>
                <a:cubicBezTo>
                  <a:pt x="8740" y="3587"/>
                  <a:pt x="17480" y="3587"/>
                  <a:pt x="26220" y="3587"/>
                </a:cubicBezTo>
                <a:cubicBezTo>
                  <a:pt x="29770" y="3587"/>
                  <a:pt x="33321" y="3587"/>
                  <a:pt x="36871" y="3587"/>
                </a:cubicBezTo>
                <a:cubicBezTo>
                  <a:pt x="37964" y="3587"/>
                  <a:pt x="41242" y="3587"/>
                  <a:pt x="40149" y="3587"/>
                </a:cubicBezTo>
                <a:cubicBezTo>
                  <a:pt x="36823" y="3587"/>
                  <a:pt x="30726" y="3636"/>
                  <a:pt x="30726" y="310"/>
                </a:cubicBezTo>
                <a:cubicBezTo>
                  <a:pt x="30726" y="-675"/>
                  <a:pt x="32488" y="1253"/>
                  <a:pt x="33184" y="1949"/>
                </a:cubicBezTo>
                <a:cubicBezTo>
                  <a:pt x="34873" y="3638"/>
                  <a:pt x="37012" y="5056"/>
                  <a:pt x="39329" y="5636"/>
                </a:cubicBezTo>
                <a:cubicBezTo>
                  <a:pt x="39921" y="5784"/>
                  <a:pt x="39102" y="3849"/>
                  <a:pt x="38510" y="3997"/>
                </a:cubicBezTo>
                <a:cubicBezTo>
                  <a:pt x="35569" y="4733"/>
                  <a:pt x="32491" y="6610"/>
                  <a:pt x="31136" y="9323"/>
                </a:cubicBezTo>
              </a:path>
            </a:pathLst>
          </a:cu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4" name="Google Shape;184;p29"/>
          <p:cNvSpPr txBox="1"/>
          <p:nvPr/>
        </p:nvSpPr>
        <p:spPr>
          <a:xfrm>
            <a:off x="1486213" y="3912175"/>
            <a:ext cx="162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some exponential function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5" name="Google Shape;185;p29"/>
          <p:cNvSpPr txBox="1"/>
          <p:nvPr/>
        </p:nvSpPr>
        <p:spPr>
          <a:xfrm>
            <a:off x="5855313" y="4004575"/>
            <a:ext cx="172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olynomial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 the input size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6" name="Google Shape;186;p29"/>
          <p:cNvSpPr/>
          <p:nvPr/>
        </p:nvSpPr>
        <p:spPr>
          <a:xfrm>
            <a:off x="6728925" y="3413486"/>
            <a:ext cx="500834" cy="74643"/>
          </a:xfrm>
          <a:custGeom>
            <a:rect b="b" l="l" r="r" t="t"/>
            <a:pathLst>
              <a:path extrusionOk="0" h="6107" w="40968">
                <a:moveTo>
                  <a:pt x="0" y="5034"/>
                </a:moveTo>
                <a:cubicBezTo>
                  <a:pt x="1081" y="2873"/>
                  <a:pt x="2957" y="-355"/>
                  <a:pt x="5326" y="118"/>
                </a:cubicBezTo>
                <a:cubicBezTo>
                  <a:pt x="8486" y="749"/>
                  <a:pt x="10052" y="6872"/>
                  <a:pt x="13110" y="5853"/>
                </a:cubicBezTo>
                <a:cubicBezTo>
                  <a:pt x="16021" y="4883"/>
                  <a:pt x="17917" y="192"/>
                  <a:pt x="20894" y="937"/>
                </a:cubicBezTo>
                <a:cubicBezTo>
                  <a:pt x="23871" y="1682"/>
                  <a:pt x="25701" y="6596"/>
                  <a:pt x="28678" y="5853"/>
                </a:cubicBezTo>
                <a:cubicBezTo>
                  <a:pt x="31587" y="5127"/>
                  <a:pt x="33505" y="855"/>
                  <a:pt x="36462" y="1347"/>
                </a:cubicBezTo>
                <a:cubicBezTo>
                  <a:pt x="38557" y="1696"/>
                  <a:pt x="40019" y="3953"/>
                  <a:pt x="40968" y="5853"/>
                </a:cubicBezTo>
              </a:path>
            </a:pathLst>
          </a:custGeom>
          <a:noFill/>
          <a:ln cap="flat" cmpd="sng" w="19050">
            <a:solidFill>
              <a:srgbClr val="B6D7A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" name="Google Shape;187;p29"/>
          <p:cNvSpPr/>
          <p:nvPr/>
        </p:nvSpPr>
        <p:spPr>
          <a:xfrm>
            <a:off x="3856333" y="2499638"/>
            <a:ext cx="127775" cy="450625"/>
          </a:xfrm>
          <a:custGeom>
            <a:rect b="b" l="l" r="r" t="t"/>
            <a:pathLst>
              <a:path extrusionOk="0" h="18025" w="5111">
                <a:moveTo>
                  <a:pt x="1835" y="0"/>
                </a:moveTo>
                <a:cubicBezTo>
                  <a:pt x="1835" y="4916"/>
                  <a:pt x="1835" y="9832"/>
                  <a:pt x="1835" y="14748"/>
                </a:cubicBezTo>
                <a:cubicBezTo>
                  <a:pt x="1835" y="15294"/>
                  <a:pt x="2381" y="16387"/>
                  <a:pt x="1835" y="16387"/>
                </a:cubicBezTo>
                <a:cubicBezTo>
                  <a:pt x="960" y="16387"/>
                  <a:pt x="-195" y="13556"/>
                  <a:pt x="196" y="14338"/>
                </a:cubicBezTo>
                <a:cubicBezTo>
                  <a:pt x="825" y="15595"/>
                  <a:pt x="838" y="18025"/>
                  <a:pt x="2244" y="18025"/>
                </a:cubicBezTo>
                <a:cubicBezTo>
                  <a:pt x="4024" y="18025"/>
                  <a:pt x="3332" y="13519"/>
                  <a:pt x="5112" y="13519"/>
                </a:cubicBezTo>
              </a:path>
            </a:pathLst>
          </a:cu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8" name="Google Shape;188;p29"/>
          <p:cNvSpPr txBox="1"/>
          <p:nvPr/>
        </p:nvSpPr>
        <p:spPr>
          <a:xfrm>
            <a:off x="3110425" y="2130350"/>
            <a:ext cx="1720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ight be redundant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5388" y="1167223"/>
            <a:ext cx="4373324" cy="280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/>
          <p:nvPr/>
        </p:nvSpPr>
        <p:spPr>
          <a:xfrm rot="806949">
            <a:off x="4859597" y="605200"/>
            <a:ext cx="1083522" cy="661156"/>
          </a:xfrm>
          <a:custGeom>
            <a:rect b="b" l="l" r="r" t="t"/>
            <a:pathLst>
              <a:path extrusionOk="0" h="87550" w="94385">
                <a:moveTo>
                  <a:pt x="0" y="831"/>
                </a:moveTo>
                <a:cubicBezTo>
                  <a:pt x="12055" y="831"/>
                  <a:pt x="25346" y="-2171"/>
                  <a:pt x="36078" y="3319"/>
                </a:cubicBezTo>
                <a:cubicBezTo>
                  <a:pt x="51276" y="11094"/>
                  <a:pt x="61661" y="26379"/>
                  <a:pt x="71410" y="40393"/>
                </a:cubicBezTo>
                <a:cubicBezTo>
                  <a:pt x="78763" y="50962"/>
                  <a:pt x="85502" y="62266"/>
                  <a:pt x="89574" y="74480"/>
                </a:cubicBezTo>
                <a:cubicBezTo>
                  <a:pt x="90675" y="77783"/>
                  <a:pt x="88331" y="84682"/>
                  <a:pt x="91813" y="84682"/>
                </a:cubicBezTo>
                <a:cubicBezTo>
                  <a:pt x="94886" y="84682"/>
                  <a:pt x="92311" y="78549"/>
                  <a:pt x="92311" y="75476"/>
                </a:cubicBezTo>
                <a:cubicBezTo>
                  <a:pt x="92311" y="74066"/>
                  <a:pt x="92311" y="69836"/>
                  <a:pt x="92311" y="71246"/>
                </a:cubicBezTo>
                <a:cubicBezTo>
                  <a:pt x="92311" y="74730"/>
                  <a:pt x="92175" y="78233"/>
                  <a:pt x="92560" y="81696"/>
                </a:cubicBezTo>
                <a:cubicBezTo>
                  <a:pt x="92776" y="83636"/>
                  <a:pt x="95550" y="88292"/>
                  <a:pt x="93804" y="87419"/>
                </a:cubicBezTo>
                <a:cubicBezTo>
                  <a:pt x="92442" y="86738"/>
                  <a:pt x="92641" y="84515"/>
                  <a:pt x="91564" y="83438"/>
                </a:cubicBezTo>
                <a:cubicBezTo>
                  <a:pt x="89307" y="81181"/>
                  <a:pt x="85883" y="80467"/>
                  <a:pt x="82856" y="79457"/>
                </a:cubicBezTo>
              </a:path>
            </a:pathLst>
          </a:cu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5" name="Google Shape;195;p30"/>
          <p:cNvSpPr txBox="1"/>
          <p:nvPr/>
        </p:nvSpPr>
        <p:spPr>
          <a:xfrm rot="-645264">
            <a:off x="3823721" y="299961"/>
            <a:ext cx="1183283" cy="4155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150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o here?</a:t>
            </a:r>
            <a:endParaRPr sz="150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6" name="Google Shape;196;p30"/>
          <p:cNvSpPr/>
          <p:nvPr/>
        </p:nvSpPr>
        <p:spPr>
          <a:xfrm rot="-10799251">
            <a:off x="6005079" y="3873946"/>
            <a:ext cx="1083540" cy="661221"/>
          </a:xfrm>
          <a:custGeom>
            <a:rect b="b" l="l" r="r" t="t"/>
            <a:pathLst>
              <a:path extrusionOk="0" h="87550" w="94385">
                <a:moveTo>
                  <a:pt x="0" y="831"/>
                </a:moveTo>
                <a:cubicBezTo>
                  <a:pt x="12055" y="831"/>
                  <a:pt x="25346" y="-2171"/>
                  <a:pt x="36078" y="3319"/>
                </a:cubicBezTo>
                <a:cubicBezTo>
                  <a:pt x="51276" y="11094"/>
                  <a:pt x="61661" y="26379"/>
                  <a:pt x="71410" y="40393"/>
                </a:cubicBezTo>
                <a:cubicBezTo>
                  <a:pt x="78763" y="50962"/>
                  <a:pt x="85502" y="62266"/>
                  <a:pt x="89574" y="74480"/>
                </a:cubicBezTo>
                <a:cubicBezTo>
                  <a:pt x="90675" y="77783"/>
                  <a:pt x="88331" y="84682"/>
                  <a:pt x="91813" y="84682"/>
                </a:cubicBezTo>
                <a:cubicBezTo>
                  <a:pt x="94886" y="84682"/>
                  <a:pt x="92311" y="78549"/>
                  <a:pt x="92311" y="75476"/>
                </a:cubicBezTo>
                <a:cubicBezTo>
                  <a:pt x="92311" y="74066"/>
                  <a:pt x="92311" y="69836"/>
                  <a:pt x="92311" y="71246"/>
                </a:cubicBezTo>
                <a:cubicBezTo>
                  <a:pt x="92311" y="74730"/>
                  <a:pt x="92175" y="78233"/>
                  <a:pt x="92560" y="81696"/>
                </a:cubicBezTo>
                <a:cubicBezTo>
                  <a:pt x="92776" y="83636"/>
                  <a:pt x="95550" y="88292"/>
                  <a:pt x="93804" y="87419"/>
                </a:cubicBezTo>
                <a:cubicBezTo>
                  <a:pt x="92442" y="86738"/>
                  <a:pt x="92641" y="84515"/>
                  <a:pt x="91564" y="83438"/>
                </a:cubicBezTo>
                <a:cubicBezTo>
                  <a:pt x="89307" y="81181"/>
                  <a:pt x="85883" y="80467"/>
                  <a:pt x="82856" y="79457"/>
                </a:cubicBezTo>
              </a:path>
            </a:pathLst>
          </a:cu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7" name="Google Shape;197;p30"/>
          <p:cNvSpPr txBox="1"/>
          <p:nvPr/>
        </p:nvSpPr>
        <p:spPr>
          <a:xfrm rot="-645264">
            <a:off x="7159846" y="4128689"/>
            <a:ext cx="1183283" cy="8772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 sz="150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ow to get </a:t>
            </a:r>
            <a:r>
              <a:rPr lang="en" sz="150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from here</a:t>
            </a:r>
            <a:endParaRPr sz="150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8" name="Google Shape;198;p30"/>
          <p:cNvSpPr txBox="1"/>
          <p:nvPr/>
        </p:nvSpPr>
        <p:spPr>
          <a:xfrm>
            <a:off x="3907050" y="3873825"/>
            <a:ext cx="1485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complexity landscape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9" name="Google Shape;199;p30"/>
          <p:cNvSpPr txBox="1"/>
          <p:nvPr/>
        </p:nvSpPr>
        <p:spPr>
          <a:xfrm>
            <a:off x="161100" y="2133150"/>
            <a:ext cx="2545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how did the authors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find the right problem parameters?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/>
        </p:nvSpPr>
        <p:spPr>
          <a:xfrm>
            <a:off x="3156900" y="1440450"/>
            <a:ext cx="59871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deconstruction of intractability:</a:t>
            </a:r>
            <a:endParaRPr b="1"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find naturally occurring problem parameters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that strongly influence the problem’s runtime (practical solvability).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- mostly trial and error.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- reductions to other problems.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- analyzing practical usage.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5" name="Google Shape;205;p31"/>
          <p:cNvSpPr txBox="1"/>
          <p:nvPr/>
        </p:nvSpPr>
        <p:spPr>
          <a:xfrm>
            <a:off x="161100" y="2133150"/>
            <a:ext cx="2545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how did the authors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find the right problem parameters?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12495" l="0" r="0" t="12502"/>
          <a:stretch/>
        </p:blipFill>
        <p:spPr>
          <a:xfrm>
            <a:off x="15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type="title"/>
          </p:nvPr>
        </p:nvSpPr>
        <p:spPr>
          <a:xfrm>
            <a:off x="490250" y="526350"/>
            <a:ext cx="7133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onsolas"/>
                <a:ea typeface="Consolas"/>
                <a:cs typeface="Consolas"/>
                <a:sym typeface="Consolas"/>
              </a:rPr>
              <a:t>Parameterized Complexity of</a:t>
            </a:r>
            <a:endParaRPr b="1" sz="4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onsolas"/>
                <a:ea typeface="Consolas"/>
                <a:cs typeface="Consolas"/>
                <a:sym typeface="Consolas"/>
              </a:rPr>
              <a:t>Small Decision Tree Learning.</a:t>
            </a:r>
            <a:endParaRPr b="1" sz="4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490250" y="4343100"/>
            <a:ext cx="7713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Ordyniak, S., &amp; Szeider, S. (2021).</a:t>
            </a:r>
            <a:endParaRPr b="1" sz="130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Proceedings of the AAAI Conference on Artificial Intelligence, 35 (7), 6454-6462.</a:t>
            </a:r>
            <a:endParaRPr b="1" sz="130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312145" y="884128"/>
            <a:ext cx="5162975" cy="1772075"/>
          </a:xfrm>
          <a:custGeom>
            <a:rect b="b" l="l" r="r" t="t"/>
            <a:pathLst>
              <a:path extrusionOk="0" h="70883" w="206519">
                <a:moveTo>
                  <a:pt x="153433" y="64187"/>
                </a:moveTo>
                <a:cubicBezTo>
                  <a:pt x="153433" y="58689"/>
                  <a:pt x="152815" y="51038"/>
                  <a:pt x="157530" y="48209"/>
                </a:cubicBezTo>
                <a:cubicBezTo>
                  <a:pt x="170050" y="40696"/>
                  <a:pt x="189277" y="51237"/>
                  <a:pt x="200956" y="42474"/>
                </a:cubicBezTo>
                <a:cubicBezTo>
                  <a:pt x="207642" y="37458"/>
                  <a:pt x="208018" y="24170"/>
                  <a:pt x="203004" y="17483"/>
                </a:cubicBezTo>
                <a:cubicBezTo>
                  <a:pt x="198271" y="11171"/>
                  <a:pt x="188877" y="10229"/>
                  <a:pt x="181291" y="8061"/>
                </a:cubicBezTo>
                <a:cubicBezTo>
                  <a:pt x="162887" y="2802"/>
                  <a:pt x="143471" y="1453"/>
                  <a:pt x="124346" y="687"/>
                </a:cubicBezTo>
                <a:cubicBezTo>
                  <a:pt x="85380" y="-873"/>
                  <a:pt x="42255" y="-944"/>
                  <a:pt x="8817" y="19122"/>
                </a:cubicBezTo>
                <a:cubicBezTo>
                  <a:pt x="1923" y="23259"/>
                  <a:pt x="1352" y="33695"/>
                  <a:pt x="214" y="41654"/>
                </a:cubicBezTo>
                <a:cubicBezTo>
                  <a:pt x="-3002" y="64142"/>
                  <a:pt x="41855" y="62855"/>
                  <a:pt x="64533" y="64187"/>
                </a:cubicBezTo>
                <a:cubicBezTo>
                  <a:pt x="85071" y="65393"/>
                  <a:pt x="105412" y="69922"/>
                  <a:pt x="125985" y="69922"/>
                </a:cubicBezTo>
                <a:cubicBezTo>
                  <a:pt x="133501" y="69922"/>
                  <a:pt x="141796" y="72466"/>
                  <a:pt x="148517" y="69103"/>
                </a:cubicBezTo>
                <a:cubicBezTo>
                  <a:pt x="152016" y="67352"/>
                  <a:pt x="152501" y="62360"/>
                  <a:pt x="154253" y="58861"/>
                </a:cubicBezTo>
              </a:path>
            </a:pathLst>
          </a:custGeom>
          <a:noFill/>
          <a:ln cap="flat" cmpd="sng" w="3810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8" name="Google Shape;78;p14"/>
          <p:cNvSpPr/>
          <p:nvPr/>
        </p:nvSpPr>
        <p:spPr>
          <a:xfrm>
            <a:off x="380358" y="2540000"/>
            <a:ext cx="6946475" cy="1825575"/>
          </a:xfrm>
          <a:custGeom>
            <a:rect b="b" l="l" r="r" t="t"/>
            <a:pathLst>
              <a:path extrusionOk="0" h="73023" w="277859">
                <a:moveTo>
                  <a:pt x="8957" y="3277"/>
                </a:moveTo>
                <a:cubicBezTo>
                  <a:pt x="3766" y="3277"/>
                  <a:pt x="2461" y="12036"/>
                  <a:pt x="1992" y="17206"/>
                </a:cubicBezTo>
                <a:cubicBezTo>
                  <a:pt x="1201" y="25927"/>
                  <a:pt x="-730" y="34736"/>
                  <a:pt x="354" y="43426"/>
                </a:cubicBezTo>
                <a:cubicBezTo>
                  <a:pt x="2187" y="58116"/>
                  <a:pt x="20984" y="68029"/>
                  <a:pt x="35586" y="70465"/>
                </a:cubicBezTo>
                <a:cubicBezTo>
                  <a:pt x="53648" y="73478"/>
                  <a:pt x="72171" y="72513"/>
                  <a:pt x="90483" y="72513"/>
                </a:cubicBezTo>
                <a:cubicBezTo>
                  <a:pt x="103678" y="72513"/>
                  <a:pt x="118355" y="74553"/>
                  <a:pt x="129812" y="68006"/>
                </a:cubicBezTo>
                <a:cubicBezTo>
                  <a:pt x="136133" y="64394"/>
                  <a:pt x="133866" y="53616"/>
                  <a:pt x="138415" y="47932"/>
                </a:cubicBezTo>
                <a:cubicBezTo>
                  <a:pt x="143692" y="41338"/>
                  <a:pt x="153346" y="38748"/>
                  <a:pt x="161767" y="38100"/>
                </a:cubicBezTo>
                <a:cubicBezTo>
                  <a:pt x="193230" y="35678"/>
                  <a:pt x="226744" y="46421"/>
                  <a:pt x="256402" y="35642"/>
                </a:cubicBezTo>
                <a:cubicBezTo>
                  <a:pt x="262752" y="33334"/>
                  <a:pt x="271289" y="35504"/>
                  <a:pt x="276067" y="30726"/>
                </a:cubicBezTo>
                <a:cubicBezTo>
                  <a:pt x="278894" y="27899"/>
                  <a:pt x="277141" y="22803"/>
                  <a:pt x="277705" y="18845"/>
                </a:cubicBezTo>
                <a:cubicBezTo>
                  <a:pt x="280058" y="2343"/>
                  <a:pt x="246852" y="3277"/>
                  <a:pt x="230183" y="3277"/>
                </a:cubicBezTo>
                <a:cubicBezTo>
                  <a:pt x="200408" y="3277"/>
                  <a:pt x="170590" y="3057"/>
                  <a:pt x="140873" y="4916"/>
                </a:cubicBezTo>
                <a:cubicBezTo>
                  <a:pt x="111953" y="6725"/>
                  <a:pt x="82774" y="4826"/>
                  <a:pt x="54021" y="1229"/>
                </a:cubicBezTo>
                <a:cubicBezTo>
                  <a:pt x="44527" y="41"/>
                  <a:pt x="34912" y="0"/>
                  <a:pt x="25344" y="0"/>
                </a:cubicBezTo>
                <a:cubicBezTo>
                  <a:pt x="19470" y="0"/>
                  <a:pt x="11174" y="72"/>
                  <a:pt x="8547" y="5326"/>
                </a:cubicBezTo>
              </a:path>
            </a:pathLst>
          </a:custGeom>
          <a:noFill/>
          <a:ln cap="flat" cmpd="sng" w="3810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9" name="Google Shape;79;p14"/>
          <p:cNvSpPr txBox="1"/>
          <p:nvPr/>
        </p:nvSpPr>
        <p:spPr>
          <a:xfrm>
            <a:off x="5850575" y="526350"/>
            <a:ext cx="3211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" sz="2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et’s break it down!</a:t>
            </a:r>
            <a:endParaRPr sz="2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/>
        </p:nvSpPr>
        <p:spPr>
          <a:xfrm>
            <a:off x="3156900" y="1440450"/>
            <a:ext cx="59871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solution size:</a:t>
            </a:r>
            <a:endParaRPr b="1"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- from problem definition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max domain size: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- determines search space for decision boundaries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max hamming dist: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- is the size of largest set in “</a:t>
            </a:r>
            <a:r>
              <a:rPr i="1"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hitting set”</a:t>
            </a: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reduction</a:t>
            </a:r>
            <a:endParaRPr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- very small in practice</a:t>
            </a:r>
            <a:endParaRPr b="1" sz="15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1" name="Google Shape;211;p32"/>
          <p:cNvSpPr txBox="1"/>
          <p:nvPr/>
        </p:nvSpPr>
        <p:spPr>
          <a:xfrm>
            <a:off x="161100" y="2133150"/>
            <a:ext cx="2545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how did the authors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find the right problem parameters?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3"/>
          <p:cNvPicPr preferRelativeResize="0"/>
          <p:nvPr/>
        </p:nvPicPr>
        <p:blipFill rotWithShape="1">
          <a:blip r:embed="rId3">
            <a:alphaModFix/>
          </a:blip>
          <a:srcRect b="12495" l="0" r="0" t="12502"/>
          <a:stretch/>
        </p:blipFill>
        <p:spPr>
          <a:xfrm>
            <a:off x="15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3"/>
          <p:cNvSpPr txBox="1"/>
          <p:nvPr>
            <p:ph type="title"/>
          </p:nvPr>
        </p:nvSpPr>
        <p:spPr>
          <a:xfrm>
            <a:off x="490250" y="526350"/>
            <a:ext cx="7133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onsolas"/>
                <a:ea typeface="Consolas"/>
                <a:cs typeface="Consolas"/>
                <a:sym typeface="Consolas"/>
              </a:rPr>
              <a:t>The</a:t>
            </a:r>
            <a:r>
              <a:rPr b="1" lang="en" sz="4800">
                <a:latin typeface="Consolas"/>
                <a:ea typeface="Consolas"/>
                <a:cs typeface="Consolas"/>
                <a:sym typeface="Consolas"/>
              </a:rPr>
              <a:t> optimal</a:t>
            </a:r>
            <a:endParaRPr b="1" sz="4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onsolas"/>
                <a:ea typeface="Consolas"/>
                <a:cs typeface="Consolas"/>
                <a:sym typeface="Consolas"/>
              </a:rPr>
              <a:t>decision tree algorithm.</a:t>
            </a:r>
            <a:endParaRPr b="1" sz="4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1116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/>
        </p:nvSpPr>
        <p:spPr>
          <a:xfrm>
            <a:off x="536700" y="1925250"/>
            <a:ext cx="8070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1) feature selection</a:t>
            </a:r>
            <a:endParaRPr sz="24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2) </a:t>
            </a:r>
            <a:r>
              <a:rPr lang="en" sz="24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ree construction</a:t>
            </a:r>
            <a:endParaRPr sz="24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3" name="Google Shape;223;p34"/>
          <p:cNvSpPr/>
          <p:nvPr/>
        </p:nvSpPr>
        <p:spPr>
          <a:xfrm rot="1496881">
            <a:off x="4317548" y="1496781"/>
            <a:ext cx="1276488" cy="1103711"/>
          </a:xfrm>
          <a:custGeom>
            <a:rect b="b" l="l" r="r" t="t"/>
            <a:pathLst>
              <a:path extrusionOk="0" h="44148" w="51059">
                <a:moveTo>
                  <a:pt x="51060" y="0"/>
                </a:moveTo>
                <a:cubicBezTo>
                  <a:pt x="51060" y="8096"/>
                  <a:pt x="48055" y="16504"/>
                  <a:pt x="43198" y="22981"/>
                </a:cubicBezTo>
                <a:cubicBezTo>
                  <a:pt x="36437" y="31997"/>
                  <a:pt x="23892" y="35366"/>
                  <a:pt x="12960" y="38100"/>
                </a:cubicBezTo>
                <a:cubicBezTo>
                  <a:pt x="9198" y="39041"/>
                  <a:pt x="4212" y="42657"/>
                  <a:pt x="1470" y="39915"/>
                </a:cubicBezTo>
                <a:cubicBezTo>
                  <a:pt x="-706" y="37739"/>
                  <a:pt x="6772" y="36785"/>
                  <a:pt x="9332" y="35077"/>
                </a:cubicBezTo>
                <a:cubicBezTo>
                  <a:pt x="10170" y="34518"/>
                  <a:pt x="11858" y="31945"/>
                  <a:pt x="11146" y="32658"/>
                </a:cubicBezTo>
                <a:cubicBezTo>
                  <a:pt x="7897" y="35910"/>
                  <a:pt x="3512" y="44373"/>
                  <a:pt x="260" y="41124"/>
                </a:cubicBezTo>
                <a:cubicBezTo>
                  <a:pt x="-778" y="40087"/>
                  <a:pt x="3026" y="39915"/>
                  <a:pt x="4494" y="39915"/>
                </a:cubicBezTo>
                <a:cubicBezTo>
                  <a:pt x="8200" y="39915"/>
                  <a:pt x="12156" y="41525"/>
                  <a:pt x="14774" y="44148"/>
                </a:cubicBezTo>
              </a:path>
            </a:pathLst>
          </a:custGeom>
          <a:noFill/>
          <a:ln cap="flat" cmpd="sng" w="1905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4" name="Google Shape;224;p34"/>
          <p:cNvSpPr txBox="1"/>
          <p:nvPr/>
        </p:nvSpPr>
        <p:spPr>
          <a:xfrm>
            <a:off x="4967775" y="1279075"/>
            <a:ext cx="194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way harder</a:t>
            </a:r>
            <a:endParaRPr sz="24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5" name="Google Shape;225;p34"/>
          <p:cNvSpPr txBox="1"/>
          <p:nvPr/>
        </p:nvSpPr>
        <p:spPr>
          <a:xfrm>
            <a:off x="0" y="47433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code: </a:t>
            </a:r>
            <a:r>
              <a:rPr lang="en" sz="7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https://github.com/sueszli/optimal-tree-solver/blob/main/src/mindt.py</a:t>
            </a:r>
            <a:endParaRPr sz="7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1116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/>
        </p:nvSpPr>
        <p:spPr>
          <a:xfrm>
            <a:off x="536700" y="1925250"/>
            <a:ext cx="8070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2) tree construction</a:t>
            </a:r>
            <a:endParaRPr sz="18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- input:  examples, tree size </a:t>
            </a:r>
            <a:r>
              <a:rPr lang="en" sz="1800">
                <a:solidFill>
                  <a:srgbClr val="B6D7A8"/>
                </a:solidFill>
                <a:latin typeface="Consolas"/>
                <a:ea typeface="Consolas"/>
                <a:cs typeface="Consolas"/>
                <a:sym typeface="Consolas"/>
              </a:rPr>
              <a:t>+ set of features</a:t>
            </a:r>
            <a:endParaRPr sz="1800">
              <a:solidFill>
                <a:srgbClr val="B6D7A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- output: minimal tree (or null)</a:t>
            </a:r>
            <a:endParaRPr sz="18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1116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312" y="83025"/>
            <a:ext cx="7307377" cy="497745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6"/>
          <p:cNvSpPr/>
          <p:nvPr/>
        </p:nvSpPr>
        <p:spPr>
          <a:xfrm>
            <a:off x="7335550" y="2248949"/>
            <a:ext cx="218295" cy="588402"/>
          </a:xfrm>
          <a:custGeom>
            <a:rect b="b" l="l" r="r" t="t"/>
            <a:pathLst>
              <a:path extrusionOk="0" h="95792" w="40956">
                <a:moveTo>
                  <a:pt x="0" y="1936"/>
                </a:moveTo>
                <a:cubicBezTo>
                  <a:pt x="8026" y="1936"/>
                  <a:pt x="17196" y="-2194"/>
                  <a:pt x="24077" y="1936"/>
                </a:cubicBezTo>
                <a:cubicBezTo>
                  <a:pt x="27254" y="3843"/>
                  <a:pt x="24207" y="9345"/>
                  <a:pt x="24342" y="13048"/>
                </a:cubicBezTo>
                <a:cubicBezTo>
                  <a:pt x="24855" y="27161"/>
                  <a:pt x="25716" y="41475"/>
                  <a:pt x="29369" y="55117"/>
                </a:cubicBezTo>
                <a:cubicBezTo>
                  <a:pt x="31961" y="64795"/>
                  <a:pt x="35083" y="74323"/>
                  <a:pt x="37835" y="83957"/>
                </a:cubicBezTo>
                <a:cubicBezTo>
                  <a:pt x="38787" y="87289"/>
                  <a:pt x="42031" y="90911"/>
                  <a:pt x="40481" y="94011"/>
                </a:cubicBezTo>
                <a:cubicBezTo>
                  <a:pt x="38424" y="98125"/>
                  <a:pt x="31291" y="93490"/>
                  <a:pt x="26723" y="92953"/>
                </a:cubicBezTo>
                <a:cubicBezTo>
                  <a:pt x="20148" y="92180"/>
                  <a:pt x="13161" y="94248"/>
                  <a:pt x="6879" y="92159"/>
                </a:cubicBezTo>
              </a:path>
            </a:pathLst>
          </a:custGeom>
          <a:noFill/>
          <a:ln cap="flat" cmpd="sng" w="1905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7" name="Google Shape;237;p36"/>
          <p:cNvSpPr txBox="1"/>
          <p:nvPr/>
        </p:nvSpPr>
        <p:spPr>
          <a:xfrm>
            <a:off x="7577225" y="2133150"/>
            <a:ext cx="1534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hoose largest threshold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t</a:t>
            </a: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o minimize entropy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= monotonicity property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of thresholds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38" name="Google Shape;238;p36"/>
          <p:cNvSpPr/>
          <p:nvPr/>
        </p:nvSpPr>
        <p:spPr>
          <a:xfrm>
            <a:off x="2299950" y="2744300"/>
            <a:ext cx="941119" cy="53397"/>
          </a:xfrm>
          <a:custGeom>
            <a:rect b="b" l="l" r="r" t="t"/>
            <a:pathLst>
              <a:path extrusionOk="0" h="3836" w="67597">
                <a:moveTo>
                  <a:pt x="0" y="2868"/>
                </a:moveTo>
                <a:cubicBezTo>
                  <a:pt x="2058" y="1497"/>
                  <a:pt x="4975" y="4286"/>
                  <a:pt x="7374" y="3687"/>
                </a:cubicBezTo>
                <a:cubicBezTo>
                  <a:pt x="12813" y="2329"/>
                  <a:pt x="19157" y="361"/>
                  <a:pt x="24171" y="2868"/>
                </a:cubicBezTo>
                <a:cubicBezTo>
                  <a:pt x="25759" y="3662"/>
                  <a:pt x="27312" y="820"/>
                  <a:pt x="29087" y="820"/>
                </a:cubicBezTo>
                <a:cubicBezTo>
                  <a:pt x="31246" y="820"/>
                  <a:pt x="33073" y="2868"/>
                  <a:pt x="35232" y="2868"/>
                </a:cubicBezTo>
                <a:cubicBezTo>
                  <a:pt x="36789" y="2868"/>
                  <a:pt x="37362" y="0"/>
                  <a:pt x="38919" y="0"/>
                </a:cubicBezTo>
                <a:cubicBezTo>
                  <a:pt x="40935" y="0"/>
                  <a:pt x="42229" y="2868"/>
                  <a:pt x="44245" y="2868"/>
                </a:cubicBezTo>
                <a:cubicBezTo>
                  <a:pt x="46579" y="2868"/>
                  <a:pt x="48536" y="-157"/>
                  <a:pt x="50800" y="410"/>
                </a:cubicBezTo>
                <a:cubicBezTo>
                  <a:pt x="52756" y="900"/>
                  <a:pt x="54110" y="3278"/>
                  <a:pt x="56126" y="3278"/>
                </a:cubicBezTo>
                <a:cubicBezTo>
                  <a:pt x="58081" y="3278"/>
                  <a:pt x="59555" y="347"/>
                  <a:pt x="61452" y="820"/>
                </a:cubicBezTo>
                <a:cubicBezTo>
                  <a:pt x="63457" y="1320"/>
                  <a:pt x="66672" y="3487"/>
                  <a:pt x="67597" y="1639"/>
                </a:cubicBezTo>
              </a:path>
            </a:pathLst>
          </a:custGeom>
          <a:noFill/>
          <a:ln cap="flat" cmpd="sng" w="28575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9" name="Google Shape;239;p36"/>
          <p:cNvSpPr txBox="1"/>
          <p:nvPr/>
        </p:nvSpPr>
        <p:spPr>
          <a:xfrm>
            <a:off x="7626900" y="3585700"/>
            <a:ext cx="135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validation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on right child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40" name="Google Shape;240;p36"/>
          <p:cNvSpPr/>
          <p:nvPr/>
        </p:nvSpPr>
        <p:spPr>
          <a:xfrm>
            <a:off x="7408600" y="3003603"/>
            <a:ext cx="218295" cy="1589908"/>
          </a:xfrm>
          <a:custGeom>
            <a:rect b="b" l="l" r="r" t="t"/>
            <a:pathLst>
              <a:path extrusionOk="0" h="95792" w="40956">
                <a:moveTo>
                  <a:pt x="0" y="1936"/>
                </a:moveTo>
                <a:cubicBezTo>
                  <a:pt x="8026" y="1936"/>
                  <a:pt x="17196" y="-2194"/>
                  <a:pt x="24077" y="1936"/>
                </a:cubicBezTo>
                <a:cubicBezTo>
                  <a:pt x="27254" y="3843"/>
                  <a:pt x="24207" y="9345"/>
                  <a:pt x="24342" y="13048"/>
                </a:cubicBezTo>
                <a:cubicBezTo>
                  <a:pt x="24855" y="27161"/>
                  <a:pt x="25716" y="41475"/>
                  <a:pt x="29369" y="55117"/>
                </a:cubicBezTo>
                <a:cubicBezTo>
                  <a:pt x="31961" y="64795"/>
                  <a:pt x="35083" y="74323"/>
                  <a:pt x="37835" y="83957"/>
                </a:cubicBezTo>
                <a:cubicBezTo>
                  <a:pt x="38787" y="87289"/>
                  <a:pt x="42031" y="90911"/>
                  <a:pt x="40481" y="94011"/>
                </a:cubicBezTo>
                <a:cubicBezTo>
                  <a:pt x="38424" y="98125"/>
                  <a:pt x="31291" y="93490"/>
                  <a:pt x="26723" y="92953"/>
                </a:cubicBezTo>
                <a:cubicBezTo>
                  <a:pt x="20148" y="92180"/>
                  <a:pt x="13161" y="94248"/>
                  <a:pt x="6879" y="92159"/>
                </a:cubicBezTo>
              </a:path>
            </a:pathLst>
          </a:custGeom>
          <a:noFill/>
          <a:ln cap="flat" cmpd="sng" w="1905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1" name="Google Shape;241;p36"/>
          <p:cNvSpPr txBox="1"/>
          <p:nvPr/>
        </p:nvSpPr>
        <p:spPr>
          <a:xfrm>
            <a:off x="7537500" y="592200"/>
            <a:ext cx="1534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i</a:t>
            </a: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nput: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- </a:t>
            </a: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tree structure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- feature assignment for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  each test node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o</a:t>
            </a: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utput: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- threshold assignment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for each test node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1116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7375"/>
            <a:ext cx="9143997" cy="434875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7"/>
          <p:cNvSpPr txBox="1"/>
          <p:nvPr/>
        </p:nvSpPr>
        <p:spPr>
          <a:xfrm>
            <a:off x="7699700" y="2415250"/>
            <a:ext cx="135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r</a:t>
            </a: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ecursively expand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o</a:t>
            </a:r>
            <a:r>
              <a:rPr lang="en" sz="9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n left child only</a:t>
            </a:r>
            <a:endParaRPr sz="9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48" name="Google Shape;248;p37"/>
          <p:cNvSpPr/>
          <p:nvPr/>
        </p:nvSpPr>
        <p:spPr>
          <a:xfrm>
            <a:off x="7448300" y="2342139"/>
            <a:ext cx="218295" cy="740233"/>
          </a:xfrm>
          <a:custGeom>
            <a:rect b="b" l="l" r="r" t="t"/>
            <a:pathLst>
              <a:path extrusionOk="0" h="95792" w="40956">
                <a:moveTo>
                  <a:pt x="0" y="1936"/>
                </a:moveTo>
                <a:cubicBezTo>
                  <a:pt x="8026" y="1936"/>
                  <a:pt x="17196" y="-2194"/>
                  <a:pt x="24077" y="1936"/>
                </a:cubicBezTo>
                <a:cubicBezTo>
                  <a:pt x="27254" y="3843"/>
                  <a:pt x="24207" y="9345"/>
                  <a:pt x="24342" y="13048"/>
                </a:cubicBezTo>
                <a:cubicBezTo>
                  <a:pt x="24855" y="27161"/>
                  <a:pt x="25716" y="41475"/>
                  <a:pt x="29369" y="55117"/>
                </a:cubicBezTo>
                <a:cubicBezTo>
                  <a:pt x="31961" y="64795"/>
                  <a:pt x="35083" y="74323"/>
                  <a:pt x="37835" y="83957"/>
                </a:cubicBezTo>
                <a:cubicBezTo>
                  <a:pt x="38787" y="87289"/>
                  <a:pt x="42031" y="90911"/>
                  <a:pt x="40481" y="94011"/>
                </a:cubicBezTo>
                <a:cubicBezTo>
                  <a:pt x="38424" y="98125"/>
                  <a:pt x="31291" y="93490"/>
                  <a:pt x="26723" y="92953"/>
                </a:cubicBezTo>
                <a:cubicBezTo>
                  <a:pt x="20148" y="92180"/>
                  <a:pt x="13161" y="94248"/>
                  <a:pt x="6879" y="92159"/>
                </a:cubicBezTo>
              </a:path>
            </a:pathLst>
          </a:custGeom>
          <a:noFill/>
          <a:ln cap="flat" cmpd="sng" w="1905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1116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8"/>
          <p:cNvSpPr txBox="1"/>
          <p:nvPr/>
        </p:nvSpPr>
        <p:spPr>
          <a:xfrm>
            <a:off x="6607950" y="1797438"/>
            <a:ext cx="24537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e</a:t>
            </a: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numerate all possible:</a:t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- </a:t>
            </a: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tree structures</a:t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- node feature assignments</a:t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g</a:t>
            </a: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iven a set of features.</a:t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v</a:t>
            </a: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alidate each combination.</a:t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54" name="Google Shape;25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450" y="39950"/>
            <a:ext cx="2255299" cy="5054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125" y="1802104"/>
            <a:ext cx="5885926" cy="35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913" y="2690800"/>
            <a:ext cx="3394075" cy="77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1116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 txBox="1"/>
          <p:nvPr/>
        </p:nvSpPr>
        <p:spPr>
          <a:xfrm>
            <a:off x="536700" y="1925250"/>
            <a:ext cx="8070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8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) feature selection</a:t>
            </a:r>
            <a:endParaRPr sz="18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- input:  examples, tree size</a:t>
            </a:r>
            <a:endParaRPr sz="1800">
              <a:solidFill>
                <a:srgbClr val="B6D7A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- output: minimal tree (or null)</a:t>
            </a:r>
            <a:endParaRPr sz="18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1116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775" y="76200"/>
            <a:ext cx="4787713" cy="4991099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40"/>
          <p:cNvSpPr txBox="1"/>
          <p:nvPr/>
        </p:nvSpPr>
        <p:spPr>
          <a:xfrm>
            <a:off x="3209725" y="777925"/>
            <a:ext cx="2151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i</a:t>
            </a:r>
            <a:r>
              <a:rPr lang="en" sz="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gnore for now</a:t>
            </a:r>
            <a:endParaRPr sz="800">
              <a:solidFill>
                <a:srgbClr val="99999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68" name="Google Shape;268;p40"/>
          <p:cNvSpPr/>
          <p:nvPr/>
        </p:nvSpPr>
        <p:spPr>
          <a:xfrm rot="486227">
            <a:off x="5155378" y="1151183"/>
            <a:ext cx="157616" cy="340573"/>
          </a:xfrm>
          <a:custGeom>
            <a:rect b="b" l="l" r="r" t="t"/>
            <a:pathLst>
              <a:path extrusionOk="0" h="95792" w="40956">
                <a:moveTo>
                  <a:pt x="0" y="1936"/>
                </a:moveTo>
                <a:cubicBezTo>
                  <a:pt x="8026" y="1936"/>
                  <a:pt x="17196" y="-2194"/>
                  <a:pt x="24077" y="1936"/>
                </a:cubicBezTo>
                <a:cubicBezTo>
                  <a:pt x="27254" y="3843"/>
                  <a:pt x="24207" y="9345"/>
                  <a:pt x="24342" y="13048"/>
                </a:cubicBezTo>
                <a:cubicBezTo>
                  <a:pt x="24855" y="27161"/>
                  <a:pt x="25716" y="41475"/>
                  <a:pt x="29369" y="55117"/>
                </a:cubicBezTo>
                <a:cubicBezTo>
                  <a:pt x="31961" y="64795"/>
                  <a:pt x="35083" y="74323"/>
                  <a:pt x="37835" y="83957"/>
                </a:cubicBezTo>
                <a:cubicBezTo>
                  <a:pt x="38787" y="87289"/>
                  <a:pt x="42031" y="90911"/>
                  <a:pt x="40481" y="94011"/>
                </a:cubicBezTo>
                <a:cubicBezTo>
                  <a:pt x="38424" y="98125"/>
                  <a:pt x="31291" y="93490"/>
                  <a:pt x="26723" y="92953"/>
                </a:cubicBezTo>
                <a:cubicBezTo>
                  <a:pt x="20148" y="92180"/>
                  <a:pt x="13161" y="94248"/>
                  <a:pt x="6879" y="92159"/>
                </a:cubicBezTo>
              </a:path>
            </a:pathLst>
          </a:custGeom>
          <a:noFill/>
          <a:ln cap="flat" cmpd="sng" w="1905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9" name="Google Shape;269;p40"/>
          <p:cNvSpPr txBox="1"/>
          <p:nvPr/>
        </p:nvSpPr>
        <p:spPr>
          <a:xfrm>
            <a:off x="5361325" y="3469363"/>
            <a:ext cx="2403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a</a:t>
            </a: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dd “additional features” that help distinguish </a:t>
            </a:r>
            <a:r>
              <a:rPr i="1"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 </a:t>
            </a: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examples.</a:t>
            </a:r>
            <a:endParaRPr sz="8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f</a:t>
            </a: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ind the “greatest common denominator” among all “additional features”,</a:t>
            </a:r>
            <a:endParaRPr sz="8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alled “branching set / R0”</a:t>
            </a:r>
            <a:endParaRPr i="1" sz="8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70" name="Google Shape;270;p40"/>
          <p:cNvSpPr txBox="1"/>
          <p:nvPr/>
        </p:nvSpPr>
        <p:spPr>
          <a:xfrm>
            <a:off x="5336150" y="2794400"/>
            <a:ext cx="2403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heck if tree exists (see first stage)</a:t>
            </a:r>
            <a:endParaRPr sz="8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71" name="Google Shape;271;p40"/>
          <p:cNvSpPr/>
          <p:nvPr/>
        </p:nvSpPr>
        <p:spPr>
          <a:xfrm rot="486227">
            <a:off x="5155378" y="2839670"/>
            <a:ext cx="157616" cy="340573"/>
          </a:xfrm>
          <a:custGeom>
            <a:rect b="b" l="l" r="r" t="t"/>
            <a:pathLst>
              <a:path extrusionOk="0" h="95792" w="40956">
                <a:moveTo>
                  <a:pt x="0" y="1936"/>
                </a:moveTo>
                <a:cubicBezTo>
                  <a:pt x="8026" y="1936"/>
                  <a:pt x="17196" y="-2194"/>
                  <a:pt x="24077" y="1936"/>
                </a:cubicBezTo>
                <a:cubicBezTo>
                  <a:pt x="27254" y="3843"/>
                  <a:pt x="24207" y="9345"/>
                  <a:pt x="24342" y="13048"/>
                </a:cubicBezTo>
                <a:cubicBezTo>
                  <a:pt x="24855" y="27161"/>
                  <a:pt x="25716" y="41475"/>
                  <a:pt x="29369" y="55117"/>
                </a:cubicBezTo>
                <a:cubicBezTo>
                  <a:pt x="31961" y="64795"/>
                  <a:pt x="35083" y="74323"/>
                  <a:pt x="37835" y="83957"/>
                </a:cubicBezTo>
                <a:cubicBezTo>
                  <a:pt x="38787" y="87289"/>
                  <a:pt x="42031" y="90911"/>
                  <a:pt x="40481" y="94011"/>
                </a:cubicBezTo>
                <a:cubicBezTo>
                  <a:pt x="38424" y="98125"/>
                  <a:pt x="31291" y="93490"/>
                  <a:pt x="26723" y="92953"/>
                </a:cubicBezTo>
                <a:cubicBezTo>
                  <a:pt x="20148" y="92180"/>
                  <a:pt x="13161" y="94248"/>
                  <a:pt x="6879" y="92159"/>
                </a:cubicBezTo>
              </a:path>
            </a:pathLst>
          </a:custGeom>
          <a:noFill/>
          <a:ln cap="flat" cmpd="sng" w="1905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2" name="Google Shape;272;p40"/>
          <p:cNvSpPr/>
          <p:nvPr/>
        </p:nvSpPr>
        <p:spPr>
          <a:xfrm rot="2234">
            <a:off x="5203747" y="3478427"/>
            <a:ext cx="157578" cy="1028567"/>
          </a:xfrm>
          <a:custGeom>
            <a:rect b="b" l="l" r="r" t="t"/>
            <a:pathLst>
              <a:path extrusionOk="0" h="95792" w="40956">
                <a:moveTo>
                  <a:pt x="0" y="1936"/>
                </a:moveTo>
                <a:cubicBezTo>
                  <a:pt x="8026" y="1936"/>
                  <a:pt x="17196" y="-2194"/>
                  <a:pt x="24077" y="1936"/>
                </a:cubicBezTo>
                <a:cubicBezTo>
                  <a:pt x="27254" y="3843"/>
                  <a:pt x="24207" y="9345"/>
                  <a:pt x="24342" y="13048"/>
                </a:cubicBezTo>
                <a:cubicBezTo>
                  <a:pt x="24855" y="27161"/>
                  <a:pt x="25716" y="41475"/>
                  <a:pt x="29369" y="55117"/>
                </a:cubicBezTo>
                <a:cubicBezTo>
                  <a:pt x="31961" y="64795"/>
                  <a:pt x="35083" y="74323"/>
                  <a:pt x="37835" y="83957"/>
                </a:cubicBezTo>
                <a:cubicBezTo>
                  <a:pt x="38787" y="87289"/>
                  <a:pt x="42031" y="90911"/>
                  <a:pt x="40481" y="94011"/>
                </a:cubicBezTo>
                <a:cubicBezTo>
                  <a:pt x="38424" y="98125"/>
                  <a:pt x="31291" y="93490"/>
                  <a:pt x="26723" y="92953"/>
                </a:cubicBezTo>
                <a:cubicBezTo>
                  <a:pt x="20148" y="92180"/>
                  <a:pt x="13161" y="94248"/>
                  <a:pt x="6879" y="92159"/>
                </a:cubicBezTo>
              </a:path>
            </a:pathLst>
          </a:custGeom>
          <a:noFill/>
          <a:ln cap="flat" cmpd="sng" w="1905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3" name="Google Shape;273;p40"/>
          <p:cNvSpPr txBox="1"/>
          <p:nvPr/>
        </p:nvSpPr>
        <p:spPr>
          <a:xfrm>
            <a:off x="5336150" y="1105925"/>
            <a:ext cx="2290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a</a:t>
            </a: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ll possible feature combinations</a:t>
            </a:r>
            <a:endParaRPr sz="8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that can distinguish </a:t>
            </a:r>
            <a:r>
              <a:rPr i="1"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most </a:t>
            </a:r>
            <a:r>
              <a:rPr lang="en" sz="8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examples</a:t>
            </a:r>
            <a:endParaRPr sz="8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74" name="Google Shape;274;p40"/>
          <p:cNvSpPr/>
          <p:nvPr/>
        </p:nvSpPr>
        <p:spPr>
          <a:xfrm>
            <a:off x="1453275" y="1732300"/>
            <a:ext cx="362658" cy="20571"/>
          </a:xfrm>
          <a:custGeom>
            <a:rect b="b" l="l" r="r" t="t"/>
            <a:pathLst>
              <a:path extrusionOk="0" h="3836" w="67597">
                <a:moveTo>
                  <a:pt x="0" y="2868"/>
                </a:moveTo>
                <a:cubicBezTo>
                  <a:pt x="2058" y="1497"/>
                  <a:pt x="4975" y="4286"/>
                  <a:pt x="7374" y="3687"/>
                </a:cubicBezTo>
                <a:cubicBezTo>
                  <a:pt x="12813" y="2329"/>
                  <a:pt x="19157" y="361"/>
                  <a:pt x="24171" y="2868"/>
                </a:cubicBezTo>
                <a:cubicBezTo>
                  <a:pt x="25759" y="3662"/>
                  <a:pt x="27312" y="820"/>
                  <a:pt x="29087" y="820"/>
                </a:cubicBezTo>
                <a:cubicBezTo>
                  <a:pt x="31246" y="820"/>
                  <a:pt x="33073" y="2868"/>
                  <a:pt x="35232" y="2868"/>
                </a:cubicBezTo>
                <a:cubicBezTo>
                  <a:pt x="36789" y="2868"/>
                  <a:pt x="37362" y="0"/>
                  <a:pt x="38919" y="0"/>
                </a:cubicBezTo>
                <a:cubicBezTo>
                  <a:pt x="40935" y="0"/>
                  <a:pt x="42229" y="2868"/>
                  <a:pt x="44245" y="2868"/>
                </a:cubicBezTo>
                <a:cubicBezTo>
                  <a:pt x="46579" y="2868"/>
                  <a:pt x="48536" y="-157"/>
                  <a:pt x="50800" y="410"/>
                </a:cubicBezTo>
                <a:cubicBezTo>
                  <a:pt x="52756" y="900"/>
                  <a:pt x="54110" y="3278"/>
                  <a:pt x="56126" y="3278"/>
                </a:cubicBezTo>
                <a:cubicBezTo>
                  <a:pt x="58081" y="3278"/>
                  <a:pt x="59555" y="347"/>
                  <a:pt x="61452" y="820"/>
                </a:cubicBezTo>
                <a:cubicBezTo>
                  <a:pt x="63457" y="1320"/>
                  <a:pt x="66672" y="3487"/>
                  <a:pt x="67597" y="1639"/>
                </a:cubicBezTo>
              </a:path>
            </a:pathLst>
          </a:custGeom>
          <a:noFill/>
          <a:ln cap="flat" cmpd="sng" w="19050">
            <a:solidFill>
              <a:srgbClr val="D9EAD3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1116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1"/>
          <p:cNvSpPr txBox="1"/>
          <p:nvPr/>
        </p:nvSpPr>
        <p:spPr>
          <a:xfrm>
            <a:off x="6607975" y="2227175"/>
            <a:ext cx="2453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e</a:t>
            </a: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numerating all possible</a:t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mostly </a:t>
            </a: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distinguishing features</a:t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80" name="Google Shape;28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650" y="26600"/>
            <a:ext cx="2100250" cy="509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1"/>
          <p:cNvPicPr preferRelativeResize="0"/>
          <p:nvPr/>
        </p:nvPicPr>
        <p:blipFill rotWithShape="1">
          <a:blip r:embed="rId4">
            <a:alphaModFix/>
          </a:blip>
          <a:srcRect b="49184" l="0" r="0" t="0"/>
          <a:stretch/>
        </p:blipFill>
        <p:spPr>
          <a:xfrm>
            <a:off x="331275" y="2351550"/>
            <a:ext cx="5979049" cy="27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 rotWithShape="1">
          <a:blip r:embed="rId3">
            <a:alphaModFix/>
          </a:blip>
          <a:srcRect b="12495" l="0" r="0" t="12502"/>
          <a:stretch/>
        </p:blipFill>
        <p:spPr>
          <a:xfrm>
            <a:off x="15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490250" y="4343100"/>
            <a:ext cx="7713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Ordyniak, S., &amp; Szeider, S. (2021).</a:t>
            </a:r>
            <a:endParaRPr b="1" sz="13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Proceedings of the AAAI Conference on Artificial Intelligence, 35 (7), 6454-6462.</a:t>
            </a:r>
            <a:endParaRPr b="1" sz="13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" name="Google Shape;86;p15"/>
          <p:cNvSpPr txBox="1"/>
          <p:nvPr>
            <p:ph type="title"/>
          </p:nvPr>
        </p:nvSpPr>
        <p:spPr>
          <a:xfrm>
            <a:off x="490250" y="526350"/>
            <a:ext cx="7133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Parameterized</a:t>
            </a:r>
            <a:endParaRPr b="1" sz="4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Complexity of</a:t>
            </a:r>
            <a:endParaRPr b="1" sz="4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onsolas"/>
                <a:ea typeface="Consolas"/>
                <a:cs typeface="Consolas"/>
                <a:sym typeface="Consolas"/>
              </a:rPr>
              <a:t>Small Decision Tree </a:t>
            </a:r>
            <a:r>
              <a:rPr b="1" lang="en" sz="4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Learning.</a:t>
            </a:r>
            <a:endParaRPr b="1" sz="4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1116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275" y="719250"/>
            <a:ext cx="5912224" cy="37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2"/>
          <p:cNvSpPr txBox="1"/>
          <p:nvPr/>
        </p:nvSpPr>
        <p:spPr>
          <a:xfrm>
            <a:off x="6495525" y="2225400"/>
            <a:ext cx="2453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a</a:t>
            </a: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 little hack</a:t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t</a:t>
            </a:r>
            <a:r>
              <a:rPr lang="en" sz="1100">
                <a:solidFill>
                  <a:srgbClr val="D9D9D9"/>
                </a:solidFill>
                <a:latin typeface="Comic Sans MS"/>
                <a:ea typeface="Comic Sans MS"/>
                <a:cs typeface="Comic Sans MS"/>
                <a:sym typeface="Comic Sans MS"/>
              </a:rPr>
              <a:t>o find the “branching set”.</a:t>
            </a:r>
            <a:endParaRPr sz="1100">
              <a:solidFill>
                <a:srgbClr val="D9D9D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3"/>
          <p:cNvPicPr preferRelativeResize="0"/>
          <p:nvPr/>
        </p:nvPicPr>
        <p:blipFill rotWithShape="1">
          <a:blip r:embed="rId3">
            <a:alphaModFix/>
          </a:blip>
          <a:srcRect b="12495" l="0" r="0" t="12502"/>
          <a:stretch/>
        </p:blipFill>
        <p:spPr>
          <a:xfrm>
            <a:off x="15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3"/>
          <p:cNvSpPr txBox="1"/>
          <p:nvPr>
            <p:ph type="title"/>
          </p:nvPr>
        </p:nvSpPr>
        <p:spPr>
          <a:xfrm>
            <a:off x="490250" y="526350"/>
            <a:ext cx="7133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onsolas"/>
                <a:ea typeface="Consolas"/>
                <a:cs typeface="Consolas"/>
                <a:sym typeface="Consolas"/>
              </a:rPr>
              <a:t>thanks for listening!</a:t>
            </a:r>
            <a:endParaRPr b="1" sz="4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2482">
            <a:off x="1776352" y="793881"/>
            <a:ext cx="4698940" cy="6073563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56558">
            <a:off x="4602468" y="2797125"/>
            <a:ext cx="3725106" cy="4829254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3" name="Google Shape;93;p16"/>
          <p:cNvSpPr txBox="1"/>
          <p:nvPr/>
        </p:nvSpPr>
        <p:spPr>
          <a:xfrm>
            <a:off x="6809550" y="1437100"/>
            <a:ext cx="1671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g</a:t>
            </a:r>
            <a:r>
              <a:rPr lang="en" sz="15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rading schema</a:t>
            </a:r>
            <a:endParaRPr sz="15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850" y="152400"/>
            <a:ext cx="848429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1116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/>
        </p:nvSpPr>
        <p:spPr>
          <a:xfrm>
            <a:off x="0" y="47433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7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ode: </a:t>
            </a:r>
            <a:r>
              <a:rPr lang="en" sz="7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https://github.com/sueszli/optimal-tree-solver/blob/main/docs/grading.md</a:t>
            </a:r>
            <a:endParaRPr sz="7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7375" y="304800"/>
            <a:ext cx="4749248" cy="4438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1116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0" y="47433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code: https://github.com/sueszli/optimal-tree-solver/blob/main/docs/grading.md</a:t>
            </a:r>
            <a:endParaRPr sz="7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7375" y="304800"/>
            <a:ext cx="4749248" cy="443850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/>
          <p:nvPr/>
        </p:nvSpPr>
        <p:spPr>
          <a:xfrm rot="9183798">
            <a:off x="3916714" y="2092707"/>
            <a:ext cx="885071" cy="862698"/>
          </a:xfrm>
          <a:custGeom>
            <a:rect b="b" l="l" r="r" t="t"/>
            <a:pathLst>
              <a:path extrusionOk="0" h="56769" w="119417">
                <a:moveTo>
                  <a:pt x="96542" y="681"/>
                </a:moveTo>
                <a:cubicBezTo>
                  <a:pt x="72903" y="681"/>
                  <a:pt x="48622" y="-2045"/>
                  <a:pt x="25689" y="3689"/>
                </a:cubicBezTo>
                <a:cubicBezTo>
                  <a:pt x="17239" y="5802"/>
                  <a:pt x="6868" y="6356"/>
                  <a:pt x="1292" y="13047"/>
                </a:cubicBezTo>
                <a:cubicBezTo>
                  <a:pt x="-568" y="15279"/>
                  <a:pt x="-29" y="18906"/>
                  <a:pt x="624" y="21737"/>
                </a:cubicBezTo>
                <a:cubicBezTo>
                  <a:pt x="2027" y="27820"/>
                  <a:pt x="7207" y="32412"/>
                  <a:pt x="11318" y="37110"/>
                </a:cubicBezTo>
                <a:cubicBezTo>
                  <a:pt x="17129" y="43750"/>
                  <a:pt x="23947" y="50538"/>
                  <a:pt x="32374" y="53153"/>
                </a:cubicBezTo>
                <a:cubicBezTo>
                  <a:pt x="46671" y="57590"/>
                  <a:pt x="62188" y="56495"/>
                  <a:pt x="77158" y="56495"/>
                </a:cubicBezTo>
                <a:cubicBezTo>
                  <a:pt x="92802" y="56495"/>
                  <a:pt x="117057" y="51261"/>
                  <a:pt x="119268" y="35774"/>
                </a:cubicBezTo>
                <a:cubicBezTo>
                  <a:pt x="121191" y="22303"/>
                  <a:pt x="99694" y="16409"/>
                  <a:pt x="87852" y="9705"/>
                </a:cubicBezTo>
                <a:cubicBezTo>
                  <a:pt x="68830" y="-1063"/>
                  <a:pt x="44097" y="4522"/>
                  <a:pt x="22347" y="6697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2" name="Google Shape;112;p19"/>
          <p:cNvSpPr txBox="1"/>
          <p:nvPr/>
        </p:nvSpPr>
        <p:spPr>
          <a:xfrm>
            <a:off x="5242875" y="2331000"/>
            <a:ext cx="208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9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oo many paths per vertex</a:t>
            </a:r>
            <a:endParaRPr sz="9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11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/>
        </p:nvSpPr>
        <p:spPr>
          <a:xfrm>
            <a:off x="0" y="47433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code: https://github.com/sueszli/optimal-tree-solver/blob/main/docs/grading.md</a:t>
            </a:r>
            <a:endParaRPr sz="7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150" y="252600"/>
            <a:ext cx="7865697" cy="44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1116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/>
        </p:nvSpPr>
        <p:spPr>
          <a:xfrm>
            <a:off x="0" y="47433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code: https://github.com/sueszli/optimal-tree-solver/blob/main/docs/grading.md</a:t>
            </a:r>
            <a:endParaRPr sz="7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150" y="252600"/>
            <a:ext cx="7865697" cy="443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/>
          <p:nvPr/>
        </p:nvSpPr>
        <p:spPr>
          <a:xfrm>
            <a:off x="6417973" y="3766898"/>
            <a:ext cx="817708" cy="502689"/>
          </a:xfrm>
          <a:custGeom>
            <a:rect b="b" l="l" r="r" t="t"/>
            <a:pathLst>
              <a:path extrusionOk="0" h="56769" w="119417">
                <a:moveTo>
                  <a:pt x="96542" y="681"/>
                </a:moveTo>
                <a:cubicBezTo>
                  <a:pt x="72903" y="681"/>
                  <a:pt x="48622" y="-2045"/>
                  <a:pt x="25689" y="3689"/>
                </a:cubicBezTo>
                <a:cubicBezTo>
                  <a:pt x="17239" y="5802"/>
                  <a:pt x="6868" y="6356"/>
                  <a:pt x="1292" y="13047"/>
                </a:cubicBezTo>
                <a:cubicBezTo>
                  <a:pt x="-568" y="15279"/>
                  <a:pt x="-29" y="18906"/>
                  <a:pt x="624" y="21737"/>
                </a:cubicBezTo>
                <a:cubicBezTo>
                  <a:pt x="2027" y="27820"/>
                  <a:pt x="7207" y="32412"/>
                  <a:pt x="11318" y="37110"/>
                </a:cubicBezTo>
                <a:cubicBezTo>
                  <a:pt x="17129" y="43750"/>
                  <a:pt x="23947" y="50538"/>
                  <a:pt x="32374" y="53153"/>
                </a:cubicBezTo>
                <a:cubicBezTo>
                  <a:pt x="46671" y="57590"/>
                  <a:pt x="62188" y="56495"/>
                  <a:pt x="77158" y="56495"/>
                </a:cubicBezTo>
                <a:cubicBezTo>
                  <a:pt x="92802" y="56495"/>
                  <a:pt x="117057" y="51261"/>
                  <a:pt x="119268" y="35774"/>
                </a:cubicBezTo>
                <a:cubicBezTo>
                  <a:pt x="121191" y="22303"/>
                  <a:pt x="99694" y="16409"/>
                  <a:pt x="87852" y="9705"/>
                </a:cubicBezTo>
                <a:cubicBezTo>
                  <a:pt x="68830" y="-1063"/>
                  <a:pt x="44097" y="4522"/>
                  <a:pt x="22347" y="6697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6" name="Google Shape;126;p21"/>
          <p:cNvSpPr/>
          <p:nvPr/>
        </p:nvSpPr>
        <p:spPr>
          <a:xfrm>
            <a:off x="4230898" y="3766898"/>
            <a:ext cx="817708" cy="502689"/>
          </a:xfrm>
          <a:custGeom>
            <a:rect b="b" l="l" r="r" t="t"/>
            <a:pathLst>
              <a:path extrusionOk="0" h="56769" w="119417">
                <a:moveTo>
                  <a:pt x="96542" y="681"/>
                </a:moveTo>
                <a:cubicBezTo>
                  <a:pt x="72903" y="681"/>
                  <a:pt x="48622" y="-2045"/>
                  <a:pt x="25689" y="3689"/>
                </a:cubicBezTo>
                <a:cubicBezTo>
                  <a:pt x="17239" y="5802"/>
                  <a:pt x="6868" y="6356"/>
                  <a:pt x="1292" y="13047"/>
                </a:cubicBezTo>
                <a:cubicBezTo>
                  <a:pt x="-568" y="15279"/>
                  <a:pt x="-29" y="18906"/>
                  <a:pt x="624" y="21737"/>
                </a:cubicBezTo>
                <a:cubicBezTo>
                  <a:pt x="2027" y="27820"/>
                  <a:pt x="7207" y="32412"/>
                  <a:pt x="11318" y="37110"/>
                </a:cubicBezTo>
                <a:cubicBezTo>
                  <a:pt x="17129" y="43750"/>
                  <a:pt x="23947" y="50538"/>
                  <a:pt x="32374" y="53153"/>
                </a:cubicBezTo>
                <a:cubicBezTo>
                  <a:pt x="46671" y="57590"/>
                  <a:pt x="62188" y="56495"/>
                  <a:pt x="77158" y="56495"/>
                </a:cubicBezTo>
                <a:cubicBezTo>
                  <a:pt x="92802" y="56495"/>
                  <a:pt x="117057" y="51261"/>
                  <a:pt x="119268" y="35774"/>
                </a:cubicBezTo>
                <a:cubicBezTo>
                  <a:pt x="121191" y="22303"/>
                  <a:pt x="99694" y="16409"/>
                  <a:pt x="87852" y="9705"/>
                </a:cubicBezTo>
                <a:cubicBezTo>
                  <a:pt x="68830" y="-1063"/>
                  <a:pt x="44097" y="4522"/>
                  <a:pt x="22347" y="6697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7" name="Google Shape;127;p21"/>
          <p:cNvSpPr/>
          <p:nvPr/>
        </p:nvSpPr>
        <p:spPr>
          <a:xfrm>
            <a:off x="773823" y="3766898"/>
            <a:ext cx="817708" cy="502689"/>
          </a:xfrm>
          <a:custGeom>
            <a:rect b="b" l="l" r="r" t="t"/>
            <a:pathLst>
              <a:path extrusionOk="0" h="56769" w="119417">
                <a:moveTo>
                  <a:pt x="96542" y="681"/>
                </a:moveTo>
                <a:cubicBezTo>
                  <a:pt x="72903" y="681"/>
                  <a:pt x="48622" y="-2045"/>
                  <a:pt x="25689" y="3689"/>
                </a:cubicBezTo>
                <a:cubicBezTo>
                  <a:pt x="17239" y="5802"/>
                  <a:pt x="6868" y="6356"/>
                  <a:pt x="1292" y="13047"/>
                </a:cubicBezTo>
                <a:cubicBezTo>
                  <a:pt x="-568" y="15279"/>
                  <a:pt x="-29" y="18906"/>
                  <a:pt x="624" y="21737"/>
                </a:cubicBezTo>
                <a:cubicBezTo>
                  <a:pt x="2027" y="27820"/>
                  <a:pt x="7207" y="32412"/>
                  <a:pt x="11318" y="37110"/>
                </a:cubicBezTo>
                <a:cubicBezTo>
                  <a:pt x="17129" y="43750"/>
                  <a:pt x="23947" y="50538"/>
                  <a:pt x="32374" y="53153"/>
                </a:cubicBezTo>
                <a:cubicBezTo>
                  <a:pt x="46671" y="57590"/>
                  <a:pt x="62188" y="56495"/>
                  <a:pt x="77158" y="56495"/>
                </a:cubicBezTo>
                <a:cubicBezTo>
                  <a:pt x="92802" y="56495"/>
                  <a:pt x="117057" y="51261"/>
                  <a:pt x="119268" y="35774"/>
                </a:cubicBezTo>
                <a:cubicBezTo>
                  <a:pt x="121191" y="22303"/>
                  <a:pt x="99694" y="16409"/>
                  <a:pt x="87852" y="9705"/>
                </a:cubicBezTo>
                <a:cubicBezTo>
                  <a:pt x="68830" y="-1063"/>
                  <a:pt x="44097" y="4522"/>
                  <a:pt x="22347" y="6697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8" name="Google Shape;128;p21"/>
          <p:cNvSpPr/>
          <p:nvPr/>
        </p:nvSpPr>
        <p:spPr>
          <a:xfrm>
            <a:off x="2502360" y="3766898"/>
            <a:ext cx="817708" cy="502689"/>
          </a:xfrm>
          <a:custGeom>
            <a:rect b="b" l="l" r="r" t="t"/>
            <a:pathLst>
              <a:path extrusionOk="0" h="56769" w="119417">
                <a:moveTo>
                  <a:pt x="96542" y="681"/>
                </a:moveTo>
                <a:cubicBezTo>
                  <a:pt x="72903" y="681"/>
                  <a:pt x="48622" y="-2045"/>
                  <a:pt x="25689" y="3689"/>
                </a:cubicBezTo>
                <a:cubicBezTo>
                  <a:pt x="17239" y="5802"/>
                  <a:pt x="6868" y="6356"/>
                  <a:pt x="1292" y="13047"/>
                </a:cubicBezTo>
                <a:cubicBezTo>
                  <a:pt x="-568" y="15279"/>
                  <a:pt x="-29" y="18906"/>
                  <a:pt x="624" y="21737"/>
                </a:cubicBezTo>
                <a:cubicBezTo>
                  <a:pt x="2027" y="27820"/>
                  <a:pt x="7207" y="32412"/>
                  <a:pt x="11318" y="37110"/>
                </a:cubicBezTo>
                <a:cubicBezTo>
                  <a:pt x="17129" y="43750"/>
                  <a:pt x="23947" y="50538"/>
                  <a:pt x="32374" y="53153"/>
                </a:cubicBezTo>
                <a:cubicBezTo>
                  <a:pt x="46671" y="57590"/>
                  <a:pt x="62188" y="56495"/>
                  <a:pt x="77158" y="56495"/>
                </a:cubicBezTo>
                <a:cubicBezTo>
                  <a:pt x="92802" y="56495"/>
                  <a:pt x="117057" y="51261"/>
                  <a:pt x="119268" y="35774"/>
                </a:cubicBezTo>
                <a:cubicBezTo>
                  <a:pt x="121191" y="22303"/>
                  <a:pt x="99694" y="16409"/>
                  <a:pt x="87852" y="9705"/>
                </a:cubicBezTo>
                <a:cubicBezTo>
                  <a:pt x="68830" y="-1063"/>
                  <a:pt x="44097" y="4522"/>
                  <a:pt x="22347" y="6697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9" name="Google Shape;129;p21"/>
          <p:cNvSpPr txBox="1"/>
          <p:nvPr/>
        </p:nvSpPr>
        <p:spPr>
          <a:xfrm>
            <a:off x="6354125" y="4344900"/>
            <a:ext cx="208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" sz="9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abels need arithmetic</a:t>
            </a:r>
            <a:endParaRPr sz="9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